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7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780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173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133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85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464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185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84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007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919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939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5BBA5C-E353-40FE-AFF3-AE48C9D4B776}" type="datetimeFigureOut">
              <a:rPr lang="id-ID" smtClean="0"/>
              <a:t>05/07/2019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8C4AF4-0263-4E2A-BD7C-9054816E49C5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40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Rapat Koordinasi Bidang Akademik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UniversiTAS MUHAMMADIYAH SIDOARJO</a:t>
            </a:r>
          </a:p>
          <a:p>
            <a:pPr algn="ctr"/>
            <a:r>
              <a:rPr lang="id-ID" dirty="0" smtClean="0"/>
              <a:t>5 Juli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87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1" y="98345"/>
            <a:ext cx="8907332" cy="64124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Agenda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45" y="823758"/>
            <a:ext cx="10058400" cy="52005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Persiapan perwalian genap (3)</a:t>
            </a:r>
          </a:p>
          <a:p>
            <a:pPr marL="0" indent="0">
              <a:buNone/>
            </a:pPr>
            <a:r>
              <a:rPr lang="id-ID" dirty="0" smtClean="0"/>
              <a:t>Persiapan UAS sem Genap 2018/2019</a:t>
            </a:r>
          </a:p>
          <a:p>
            <a:pPr marL="0" indent="0">
              <a:buNone/>
            </a:pPr>
            <a:r>
              <a:rPr lang="id-ID" dirty="0" smtClean="0"/>
              <a:t>RTL mahasiswa DO (1915 orang)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Monev dokumen kurikulum 2019 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Rencana Validasi transkrip nilai (manual)</a:t>
            </a:r>
          </a:p>
          <a:p>
            <a:pPr marL="0" indent="0">
              <a:buNone/>
            </a:pPr>
            <a:r>
              <a:rPr lang="id-ID" dirty="0" smtClean="0"/>
              <a:t>Persiapan lokakarya RPS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Sosialisasi presensi online</a:t>
            </a:r>
          </a:p>
          <a:p>
            <a:pPr marL="0" indent="0">
              <a:buNone/>
            </a:pPr>
            <a:r>
              <a:rPr lang="id-ID" dirty="0" smtClean="0"/>
              <a:t>Persiapan wisuda Okt 2019</a:t>
            </a:r>
          </a:p>
          <a:p>
            <a:pPr marL="0" indent="0">
              <a:buNone/>
            </a:pPr>
            <a:r>
              <a:rPr lang="id-ID" dirty="0" smtClean="0"/>
              <a:t>Perkembangan pengambilan ijazah wisudawan Juni </a:t>
            </a:r>
            <a:r>
              <a:rPr lang="id-ID" dirty="0" smtClean="0"/>
              <a:t>2019</a:t>
            </a:r>
          </a:p>
          <a:p>
            <a:pPr marL="0" indent="0">
              <a:buNone/>
            </a:pPr>
            <a:r>
              <a:rPr lang="id-ID" dirty="0" smtClean="0"/>
              <a:t>Perkembangan TOEP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Evaluasi Lulusan</a:t>
            </a:r>
          </a:p>
          <a:p>
            <a:pPr marL="0" indent="0">
              <a:buNone/>
            </a:pPr>
            <a:r>
              <a:rPr lang="id-ID" dirty="0" smtClean="0"/>
              <a:t>Dokumen Akreditasi Prodi Baru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PMB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663913" y="1985186"/>
            <a:ext cx="3563470" cy="67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Direktorat Akademik</a:t>
            </a:r>
            <a:endParaRPr lang="id-ID" sz="2800" dirty="0"/>
          </a:p>
        </p:txBody>
      </p:sp>
      <p:sp>
        <p:nvSpPr>
          <p:cNvPr id="5" name="Right Brace 4"/>
          <p:cNvSpPr/>
          <p:nvPr/>
        </p:nvSpPr>
        <p:spPr>
          <a:xfrm>
            <a:off x="5684071" y="823758"/>
            <a:ext cx="726141" cy="2995208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Brace 6"/>
          <p:cNvSpPr/>
          <p:nvPr/>
        </p:nvSpPr>
        <p:spPr>
          <a:xfrm>
            <a:off x="3361765" y="4460688"/>
            <a:ext cx="416859" cy="470647"/>
          </a:xfrm>
          <a:prstGeom prst="righ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902336" y="4458697"/>
            <a:ext cx="2893808" cy="521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Warek 1</a:t>
            </a:r>
            <a:endParaRPr lang="id-ID" sz="2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00953" y="5607423"/>
            <a:ext cx="67235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80030" y="5403974"/>
            <a:ext cx="3563470" cy="40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Warek 3</a:t>
            </a:r>
            <a:endParaRPr lang="id-ID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77035" y="4173070"/>
            <a:ext cx="67235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00443" y="3969621"/>
            <a:ext cx="3563470" cy="40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Lembaga Bahasa &amp; Budaya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6435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68" y="246262"/>
            <a:ext cx="3918473" cy="68158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Evaluasi Lulusan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1138" y="833718"/>
            <a:ext cx="10399955" cy="3657600"/>
          </a:xfrm>
        </p:spPr>
        <p:txBody>
          <a:bodyPr/>
          <a:lstStyle/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9246"/>
              </p:ext>
            </p:extLst>
          </p:nvPr>
        </p:nvGraphicFramePr>
        <p:xfrm>
          <a:off x="658906" y="1246942"/>
          <a:ext cx="9905104" cy="266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269"/>
                <a:gridCol w="716912"/>
                <a:gridCol w="1180489"/>
                <a:gridCol w="1008530"/>
                <a:gridCol w="806823"/>
                <a:gridCol w="968189"/>
                <a:gridCol w="551329"/>
                <a:gridCol w="551329"/>
                <a:gridCol w="524436"/>
                <a:gridCol w="542871"/>
                <a:gridCol w="801041"/>
                <a:gridCol w="724229"/>
                <a:gridCol w="548657"/>
              </a:tblGrid>
              <a:tr h="2962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Tahun Masuk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Mhs Baru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Yang Lulus (wisuda Juni 2019)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Total Kelulusan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Sisa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Status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623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Aktif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Cuti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DO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Keluar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Lulus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Meninggal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Non Aktif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Pindah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39"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2012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1645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1009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636</a:t>
                      </a:r>
                      <a:endParaRPr lang="id-ID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139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6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479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1009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39"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2013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2170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26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1308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862</a:t>
                      </a:r>
                      <a:endParaRPr lang="id-ID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445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16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367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1308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34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39"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2014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2414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104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1278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1136</a:t>
                      </a:r>
                      <a:endParaRPr lang="id-ID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630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23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450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4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1278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39"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2015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2568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241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360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2208</a:t>
                      </a:r>
                      <a:endParaRPr lang="id-ID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1724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35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389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6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360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0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5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49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39"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2016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2549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4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37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2512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2282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46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161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37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39"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2017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2268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2257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2148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22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69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8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>
                          <a:effectLst/>
                        </a:rPr>
                        <a:t>11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10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39"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2899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2899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2875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4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5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800" b="1" u="none" strike="noStrike" dirty="0">
                          <a:effectLst/>
                        </a:rPr>
                        <a:t>12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2538" y="5008483"/>
            <a:ext cx="3878133" cy="800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Pemantauan proses pembimbingan</a:t>
            </a:r>
            <a:endParaRPr lang="id-ID" sz="2800" dirty="0"/>
          </a:p>
        </p:txBody>
      </p:sp>
      <p:sp>
        <p:nvSpPr>
          <p:cNvPr id="7" name="Rectangle 6"/>
          <p:cNvSpPr/>
          <p:nvPr/>
        </p:nvSpPr>
        <p:spPr>
          <a:xfrm>
            <a:off x="4409963" y="5028107"/>
            <a:ext cx="3886200" cy="800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Pembimbing harus bermutu</a:t>
            </a:r>
            <a:endParaRPr lang="id-ID" sz="2800" dirty="0"/>
          </a:p>
        </p:txBody>
      </p:sp>
      <p:sp>
        <p:nvSpPr>
          <p:cNvPr id="8" name="Rectangle 7"/>
          <p:cNvSpPr/>
          <p:nvPr/>
        </p:nvSpPr>
        <p:spPr>
          <a:xfrm>
            <a:off x="8486439" y="5008483"/>
            <a:ext cx="3508337" cy="800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Kebijakan Kualifikasi Dosen Pembimbing</a:t>
            </a:r>
            <a:endParaRPr lang="id-ID" sz="2800" dirty="0"/>
          </a:p>
        </p:txBody>
      </p:sp>
      <p:sp>
        <p:nvSpPr>
          <p:cNvPr id="3" name="Rectangle 2"/>
          <p:cNvSpPr/>
          <p:nvPr/>
        </p:nvSpPr>
        <p:spPr>
          <a:xfrm>
            <a:off x="2164976" y="4134971"/>
            <a:ext cx="6131187" cy="430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Kelulusan:  (2012): 61%; (2013): 60%; (2014):53%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02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45" y="125238"/>
            <a:ext cx="10058400" cy="775715"/>
          </a:xfrm>
        </p:spPr>
        <p:txBody>
          <a:bodyPr/>
          <a:lstStyle/>
          <a:p>
            <a:r>
              <a:rPr lang="id-ID" dirty="0" smtClean="0"/>
              <a:t>Agenda 3: Sosialisasi APS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45" y="1021976"/>
            <a:ext cx="10058400" cy="494851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1. Terdiri dari 2 dokumen: Laporan Kinerja PS dan Lap Evaluasi Diri PS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berbasis</a:t>
            </a:r>
            <a:r>
              <a:rPr lang="en-ID" dirty="0" smtClean="0"/>
              <a:t> outcome</a:t>
            </a:r>
            <a:endParaRPr lang="id-ID" dirty="0" smtClean="0"/>
          </a:p>
          <a:p>
            <a:r>
              <a:rPr lang="id-ID" dirty="0" smtClean="0"/>
              <a:t>2. Diusulkan oleh pengelola Prodi (Fakultas), tetapi yang dinilai tetap PS yang bersangkutan</a:t>
            </a:r>
          </a:p>
          <a:p>
            <a:r>
              <a:rPr lang="id-ID" dirty="0" smtClean="0"/>
              <a:t>3. Predikat yang digunakan Unggul, Baik Sekali dan Unggul (A belum tentu Unggul karena syarat dan ketentuan berlaku).</a:t>
            </a:r>
          </a:p>
          <a:p>
            <a:r>
              <a:rPr lang="id-ID" dirty="0" smtClean="0"/>
              <a:t>4. Beberapa indikator yang digunakan:</a:t>
            </a:r>
          </a:p>
          <a:p>
            <a:r>
              <a:rPr lang="id-ID" dirty="0" smtClean="0"/>
              <a:t>a.Penelitian 10 juta/ dosen/ tahun (lama: 3 juta/ dosen/ tahun)</a:t>
            </a:r>
          </a:p>
          <a:p>
            <a:r>
              <a:rPr lang="id-ID" dirty="0" smtClean="0"/>
              <a:t>b.Abdimas/ PKM: 5 juta/dosen/tahun (lama: 1,5 juta/dosen/tahun)</a:t>
            </a:r>
          </a:p>
          <a:p>
            <a:r>
              <a:rPr lang="id-ID" dirty="0"/>
              <a:t>c</a:t>
            </a:r>
            <a:r>
              <a:rPr lang="id-ID" dirty="0" smtClean="0"/>
              <a:t>.DOME: 20 jt/mhs/tahun (lama: 18 jt/dosen/tahun)</a:t>
            </a:r>
          </a:p>
          <a:p>
            <a:r>
              <a:rPr lang="id-ID" dirty="0" smtClean="0"/>
              <a:t>5. Mahasiswa yang terlibat pada penelitian dosen minimal 2% dari total mahasiswa, begitu juga abdimas.</a:t>
            </a:r>
          </a:p>
          <a:p>
            <a:r>
              <a:rPr lang="id-ID" dirty="0" smtClean="0"/>
              <a:t>6. KKN tidak termasuk PKM/ Abdimas Dosen, karena KKN termasuk pada struktur kurikulum, sehingga KKN harus dilengkapi dengan RPS.</a:t>
            </a:r>
            <a:endParaRPr lang="en-ID" dirty="0" smtClean="0"/>
          </a:p>
          <a:p>
            <a:r>
              <a:rPr lang="id-ID" dirty="0"/>
              <a:t>7</a:t>
            </a:r>
            <a:r>
              <a:rPr lang="en-ID" dirty="0" smtClean="0"/>
              <a:t>.Tingkat </a:t>
            </a:r>
            <a:r>
              <a:rPr lang="en-ID" dirty="0" err="1" smtClean="0"/>
              <a:t>kepuasan</a:t>
            </a:r>
            <a:r>
              <a:rPr lang="en-ID" dirty="0" smtClean="0"/>
              <a:t> (</a:t>
            </a:r>
            <a:r>
              <a:rPr lang="en-ID" dirty="0" err="1" smtClean="0"/>
              <a:t>indeks</a:t>
            </a:r>
            <a:r>
              <a:rPr lang="en-ID" dirty="0" smtClean="0"/>
              <a:t> </a:t>
            </a:r>
            <a:r>
              <a:rPr lang="en-ID" dirty="0" err="1" smtClean="0"/>
              <a:t>kepuasan</a:t>
            </a:r>
            <a:r>
              <a:rPr lang="en-ID" dirty="0" smtClean="0"/>
              <a:t>): minimal 75%</a:t>
            </a:r>
          </a:p>
          <a:p>
            <a:r>
              <a:rPr lang="id-ID" dirty="0"/>
              <a:t>8</a:t>
            </a:r>
            <a:r>
              <a:rPr lang="en-ID" dirty="0" smtClean="0"/>
              <a:t>.</a:t>
            </a:r>
            <a:r>
              <a:rPr lang="en-ID" dirty="0" err="1" smtClean="0"/>
              <a:t>Kerjasama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sekedar</a:t>
            </a:r>
            <a:r>
              <a:rPr lang="en-ID" dirty="0" smtClean="0"/>
              <a:t> MoU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58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27" y="138685"/>
            <a:ext cx="10058400" cy="654691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RTL……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27" y="904440"/>
            <a:ext cx="10058400" cy="4918136"/>
          </a:xfrm>
        </p:spPr>
        <p:txBody>
          <a:bodyPr/>
          <a:lstStyle/>
          <a:p>
            <a:r>
              <a:rPr lang="en-ID" dirty="0" smtClean="0"/>
              <a:t>A. </a:t>
            </a: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dosen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pengabdian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per </a:t>
            </a:r>
            <a:r>
              <a:rPr lang="en-ID" dirty="0" err="1" smtClean="0"/>
              <a:t>tahun</a:t>
            </a:r>
            <a:endParaRPr lang="en-ID" dirty="0" smtClean="0"/>
          </a:p>
          <a:p>
            <a:r>
              <a:rPr lang="en-ID" dirty="0" smtClean="0"/>
              <a:t>B. </a:t>
            </a:r>
            <a:r>
              <a:rPr lang="en-ID" dirty="0" err="1" smtClean="0"/>
              <a:t>Kuatkan</a:t>
            </a:r>
            <a:r>
              <a:rPr lang="en-ID" dirty="0" smtClean="0"/>
              <a:t>, </a:t>
            </a:r>
            <a:r>
              <a:rPr lang="en-ID" dirty="0" err="1" smtClean="0"/>
              <a:t>kendalikan</a:t>
            </a:r>
            <a:r>
              <a:rPr lang="en-ID" dirty="0" smtClean="0"/>
              <a:t> </a:t>
            </a:r>
            <a:r>
              <a:rPr lang="en-ID" dirty="0" err="1" smtClean="0"/>
              <a:t>kurikulum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proses </a:t>
            </a:r>
            <a:r>
              <a:rPr lang="en-ID" dirty="0" err="1" smtClean="0"/>
              <a:t>pembelajaran</a:t>
            </a:r>
            <a:endParaRPr lang="en-ID" dirty="0" smtClean="0"/>
          </a:p>
          <a:p>
            <a:pPr marL="0" indent="0">
              <a:buNone/>
            </a:pPr>
            <a:r>
              <a:rPr lang="en-ID" dirty="0" smtClean="0"/>
              <a:t> C. </a:t>
            </a:r>
            <a:r>
              <a:rPr lang="en-ID" dirty="0" err="1" smtClean="0"/>
              <a:t>Cek</a:t>
            </a:r>
            <a:r>
              <a:rPr lang="en-ID" dirty="0" smtClean="0"/>
              <a:t> RPS,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berisi</a:t>
            </a:r>
            <a:r>
              <a:rPr lang="en-ID" dirty="0" smtClean="0"/>
              <a:t> </a:t>
            </a:r>
            <a:r>
              <a:rPr lang="en-ID" dirty="0" err="1" smtClean="0"/>
              <a:t>integrasi</a:t>
            </a:r>
            <a:r>
              <a:rPr lang="en-ID" dirty="0" smtClean="0"/>
              <a:t> AIK, </a:t>
            </a:r>
            <a:r>
              <a:rPr lang="en-ID" dirty="0" err="1" smtClean="0"/>
              <a:t>terdapat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abdimas</a:t>
            </a:r>
            <a:r>
              <a:rPr lang="en-ID" dirty="0" smtClean="0"/>
              <a:t> </a:t>
            </a:r>
            <a:r>
              <a:rPr lang="en-ID" dirty="0" err="1" smtClean="0"/>
              <a:t>dosen</a:t>
            </a:r>
            <a:r>
              <a:rPr lang="en-ID" dirty="0" smtClean="0"/>
              <a:t> (</a:t>
            </a:r>
            <a:r>
              <a:rPr lang="en-ID" dirty="0" err="1" smtClean="0"/>
              <a:t>dipertemuan</a:t>
            </a:r>
            <a:r>
              <a:rPr lang="en-ID" dirty="0" smtClean="0"/>
              <a:t> </a:t>
            </a:r>
            <a:r>
              <a:rPr lang="en-ID" dirty="0" err="1" smtClean="0"/>
              <a:t>tertentu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tertulis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daftar</a:t>
            </a:r>
            <a:r>
              <a:rPr lang="en-ID" dirty="0" smtClean="0"/>
              <a:t> </a:t>
            </a:r>
            <a:r>
              <a:rPr lang="en-ID" dirty="0" err="1" smtClean="0"/>
              <a:t>pustakanya</a:t>
            </a:r>
            <a:r>
              <a:rPr lang="en-ID" dirty="0" smtClean="0"/>
              <a:t>)</a:t>
            </a:r>
          </a:p>
          <a:p>
            <a:r>
              <a:rPr lang="en-ID" dirty="0" smtClean="0"/>
              <a:t>D. </a:t>
            </a:r>
            <a:r>
              <a:rPr lang="en-ID" dirty="0" err="1" smtClean="0"/>
              <a:t>Buat</a:t>
            </a:r>
            <a:r>
              <a:rPr lang="en-ID" dirty="0" smtClean="0"/>
              <a:t> </a:t>
            </a:r>
            <a:r>
              <a:rPr lang="en-ID" dirty="0" err="1" smtClean="0"/>
              <a:t>strategi</a:t>
            </a:r>
            <a:r>
              <a:rPr lang="en-ID" dirty="0" smtClean="0"/>
              <a:t> agar </a:t>
            </a:r>
            <a:r>
              <a:rPr lang="en-ID" dirty="0" err="1" smtClean="0"/>
              <a:t>mahasiswa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berprestasi</a:t>
            </a:r>
            <a:r>
              <a:rPr lang="en-ID" dirty="0" smtClean="0"/>
              <a:t>, </a:t>
            </a:r>
            <a:r>
              <a:rPr lang="en-ID" dirty="0" err="1" smtClean="0"/>
              <a:t>terutama</a:t>
            </a:r>
            <a:r>
              <a:rPr lang="en-ID" dirty="0" smtClean="0"/>
              <a:t> </a:t>
            </a:r>
            <a:r>
              <a:rPr lang="en-ID" dirty="0" err="1" smtClean="0"/>
              <a:t>akademik</a:t>
            </a:r>
            <a:r>
              <a:rPr lang="en-ID" dirty="0" smtClean="0"/>
              <a:t>: </a:t>
            </a:r>
            <a:r>
              <a:rPr lang="en-ID" dirty="0" err="1" smtClean="0"/>
              <a:t>skripsi</a:t>
            </a:r>
            <a:r>
              <a:rPr lang="en-ID" dirty="0" smtClean="0"/>
              <a:t> </a:t>
            </a:r>
            <a:r>
              <a:rPr lang="en-ID" dirty="0" err="1" smtClean="0"/>
              <a:t>terbaik</a:t>
            </a:r>
            <a:r>
              <a:rPr lang="en-ID" dirty="0" smtClean="0"/>
              <a:t>, </a:t>
            </a:r>
            <a:r>
              <a:rPr lang="en-ID" dirty="0" err="1" smtClean="0"/>
              <a:t>artikel</a:t>
            </a:r>
            <a:r>
              <a:rPr lang="en-ID" dirty="0" smtClean="0"/>
              <a:t> </a:t>
            </a:r>
            <a:r>
              <a:rPr lang="en-ID" dirty="0" err="1" smtClean="0"/>
              <a:t>terbaik</a:t>
            </a:r>
            <a:r>
              <a:rPr lang="en-ID" dirty="0" smtClean="0"/>
              <a:t> </a:t>
            </a:r>
            <a:r>
              <a:rPr lang="en-ID" dirty="0" err="1" smtClean="0"/>
              <a:t>dll</a:t>
            </a:r>
            <a:endParaRPr lang="en-ID" dirty="0" smtClean="0"/>
          </a:p>
          <a:p>
            <a:r>
              <a:rPr lang="en-ID" dirty="0"/>
              <a:t>E</a:t>
            </a:r>
            <a:r>
              <a:rPr lang="en-ID" dirty="0" smtClean="0"/>
              <a:t>. </a:t>
            </a:r>
            <a:r>
              <a:rPr lang="en-ID" dirty="0" err="1" smtClean="0"/>
              <a:t>Dokumenkan</a:t>
            </a:r>
            <a:r>
              <a:rPr lang="en-ID" dirty="0" smtClean="0"/>
              <a:t> </a:t>
            </a: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, </a:t>
            </a:r>
            <a:r>
              <a:rPr lang="en-ID" dirty="0" err="1" smtClean="0"/>
              <a:t>terstruktur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lengkap</a:t>
            </a:r>
            <a:r>
              <a:rPr lang="en-ID" dirty="0" smtClean="0"/>
              <a:t>, </a:t>
            </a:r>
            <a:r>
              <a:rPr lang="en-ID" dirty="0" err="1" smtClean="0"/>
              <a:t>termasuk</a:t>
            </a:r>
            <a:r>
              <a:rPr lang="en-ID" dirty="0" smtClean="0"/>
              <a:t> </a:t>
            </a:r>
            <a:r>
              <a:rPr lang="en-ID" dirty="0" err="1" smtClean="0"/>
              <a:t>laporan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mahasiswa</a:t>
            </a:r>
            <a:r>
              <a:rPr lang="en-ID" dirty="0"/>
              <a:t> </a:t>
            </a:r>
            <a:r>
              <a:rPr lang="en-ID" dirty="0" smtClean="0"/>
              <a:t>(</a:t>
            </a:r>
            <a:r>
              <a:rPr lang="en-ID" dirty="0" err="1" smtClean="0"/>
              <a:t>cek</a:t>
            </a:r>
            <a:r>
              <a:rPr lang="en-ID" dirty="0" smtClean="0"/>
              <a:t> </a:t>
            </a:r>
            <a:r>
              <a:rPr lang="en-ID" dirty="0" err="1" smtClean="0"/>
              <a:t>isinya</a:t>
            </a:r>
            <a:r>
              <a:rPr lang="en-ID" dirty="0" smtClean="0"/>
              <a:t> </a:t>
            </a:r>
            <a:r>
              <a:rPr lang="en-ID" dirty="0" err="1" smtClean="0"/>
              <a:t>sebelum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tanda</a:t>
            </a:r>
            <a:r>
              <a:rPr lang="en-ID" dirty="0" smtClean="0"/>
              <a:t> </a:t>
            </a:r>
            <a:r>
              <a:rPr lang="en-ID" dirty="0" err="1" smtClean="0"/>
              <a:t>tangan</a:t>
            </a:r>
            <a:r>
              <a:rPr lang="en-ID" dirty="0" smtClean="0"/>
              <a:t>).</a:t>
            </a:r>
          </a:p>
          <a:p>
            <a:r>
              <a:rPr lang="en-ID" dirty="0"/>
              <a:t>F</a:t>
            </a:r>
            <a:r>
              <a:rPr lang="en-ID" dirty="0" smtClean="0"/>
              <a:t>. </a:t>
            </a:r>
            <a:r>
              <a:rPr lang="en-ID" dirty="0" err="1" smtClean="0"/>
              <a:t>Mulai</a:t>
            </a:r>
            <a:r>
              <a:rPr lang="en-ID" dirty="0" smtClean="0"/>
              <a:t> </a:t>
            </a:r>
            <a:r>
              <a:rPr lang="en-ID" dirty="0" err="1" smtClean="0"/>
              <a:t>mendorong</a:t>
            </a:r>
            <a:r>
              <a:rPr lang="en-ID" dirty="0" smtClean="0"/>
              <a:t> </a:t>
            </a:r>
            <a:r>
              <a:rPr lang="en-ID" dirty="0" err="1" smtClean="0"/>
              <a:t>dosen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menulis</a:t>
            </a:r>
            <a:r>
              <a:rPr lang="en-ID" dirty="0" smtClean="0"/>
              <a:t> di media </a:t>
            </a:r>
            <a:r>
              <a:rPr lang="en-ID" dirty="0" err="1" smtClean="0"/>
              <a:t>massa</a:t>
            </a:r>
            <a:r>
              <a:rPr lang="en-ID" dirty="0" smtClean="0"/>
              <a:t>, </a:t>
            </a:r>
            <a:r>
              <a:rPr lang="en-ID" dirty="0" err="1" smtClean="0"/>
              <a:t>bukan</a:t>
            </a:r>
            <a:r>
              <a:rPr lang="en-ID" dirty="0" smtClean="0"/>
              <a:t> media social.</a:t>
            </a:r>
          </a:p>
          <a:p>
            <a:endParaRPr lang="en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86" y="273157"/>
            <a:ext cx="10058400" cy="721926"/>
          </a:xfrm>
        </p:spPr>
        <p:txBody>
          <a:bodyPr/>
          <a:lstStyle/>
          <a:p>
            <a:r>
              <a:rPr lang="en-ID" dirty="0" smtClean="0"/>
              <a:t>RTL: </a:t>
            </a:r>
            <a:r>
              <a:rPr lang="en-ID" dirty="0" err="1" smtClean="0"/>
              <a:t>Persiapan</a:t>
            </a:r>
            <a:r>
              <a:rPr lang="en-ID" dirty="0" smtClean="0"/>
              <a:t> </a:t>
            </a:r>
            <a:r>
              <a:rPr lang="en-ID" dirty="0" err="1" smtClean="0"/>
              <a:t>akreditasi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084101"/>
              </p:ext>
            </p:extLst>
          </p:nvPr>
        </p:nvGraphicFramePr>
        <p:xfrm>
          <a:off x="808317" y="1217207"/>
          <a:ext cx="984175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248"/>
                <a:gridCol w="3361764"/>
                <a:gridCol w="4383743"/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Nama</a:t>
                      </a:r>
                      <a:r>
                        <a:rPr lang="en-ID" dirty="0" smtClean="0"/>
                        <a:t> Prodi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Batas </a:t>
                      </a:r>
                      <a:r>
                        <a:rPr lang="en-ID" dirty="0" err="1" smtClean="0"/>
                        <a:t>Akhir</a:t>
                      </a:r>
                      <a:r>
                        <a:rPr lang="en-ID" dirty="0" smtClean="0"/>
                        <a:t> 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Paling </a:t>
                      </a:r>
                      <a:r>
                        <a:rPr lang="en-ID" dirty="0" err="1" smtClean="0"/>
                        <a:t>lambat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Kirim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TLM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10 </a:t>
                      </a:r>
                      <a:r>
                        <a:rPr lang="en-ID" dirty="0" err="1" smtClean="0"/>
                        <a:t>Juli</a:t>
                      </a:r>
                      <a:r>
                        <a:rPr lang="en-ID" dirty="0" smtClean="0"/>
                        <a:t> 2020 (228)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Sudah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kirim</a:t>
                      </a:r>
                      <a:r>
                        <a:rPr lang="en-ID" dirty="0" smtClean="0"/>
                        <a:t>: </a:t>
                      </a:r>
                      <a:r>
                        <a:rPr lang="en-ID" dirty="0" err="1" smtClean="0"/>
                        <a:t>visitasi</a:t>
                      </a:r>
                      <a:r>
                        <a:rPr lang="en-ID" dirty="0" smtClean="0"/>
                        <a:t> :</a:t>
                      </a:r>
                      <a:r>
                        <a:rPr lang="en-ID" baseline="0" dirty="0" smtClean="0"/>
                        <a:t> 22-24 </a:t>
                      </a:r>
                      <a:r>
                        <a:rPr lang="en-ID" baseline="0" dirty="0" err="1" smtClean="0"/>
                        <a:t>Juli</a:t>
                      </a:r>
                      <a:r>
                        <a:rPr lang="en-ID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Teknik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Industri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6 </a:t>
                      </a:r>
                      <a:r>
                        <a:rPr lang="en-ID" dirty="0" err="1" smtClean="0"/>
                        <a:t>Juni</a:t>
                      </a:r>
                      <a:r>
                        <a:rPr lang="en-ID" dirty="0" smtClean="0"/>
                        <a:t> 2020 (312)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6 </a:t>
                      </a:r>
                      <a:r>
                        <a:rPr lang="en-ID" dirty="0" err="1" smtClean="0"/>
                        <a:t>Januari</a:t>
                      </a:r>
                      <a:r>
                        <a:rPr lang="en-ID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Magister</a:t>
                      </a:r>
                      <a:r>
                        <a:rPr lang="en-ID" baseline="0" dirty="0" smtClean="0"/>
                        <a:t> </a:t>
                      </a:r>
                      <a:r>
                        <a:rPr lang="en-ID" baseline="0" dirty="0" err="1" smtClean="0"/>
                        <a:t>pendidikan</a:t>
                      </a:r>
                      <a:r>
                        <a:rPr lang="en-ID" baseline="0" dirty="0" smtClean="0"/>
                        <a:t> Islam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7 </a:t>
                      </a:r>
                      <a:r>
                        <a:rPr lang="en-ID" dirty="0" err="1" smtClean="0"/>
                        <a:t>Nop</a:t>
                      </a:r>
                      <a:r>
                        <a:rPr lang="en-ID" dirty="0" smtClean="0"/>
                        <a:t> 2020 (326)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7 Mei 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THP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29 </a:t>
                      </a:r>
                      <a:r>
                        <a:rPr lang="en-ID" dirty="0" err="1" smtClean="0"/>
                        <a:t>Desember</a:t>
                      </a:r>
                      <a:r>
                        <a:rPr lang="en-ID" dirty="0" smtClean="0"/>
                        <a:t> 2020 (309)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29 </a:t>
                      </a:r>
                      <a:r>
                        <a:rPr lang="en-ID" dirty="0" err="1" smtClean="0"/>
                        <a:t>Juni</a:t>
                      </a:r>
                      <a:r>
                        <a:rPr lang="en-ID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MIK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Oktober</a:t>
                      </a:r>
                      <a:r>
                        <a:rPr lang="en-ID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6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435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Notulensi Rapat: 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08529"/>
            <a:ext cx="10058400" cy="4860565"/>
          </a:xfrm>
        </p:spPr>
        <p:txBody>
          <a:bodyPr/>
          <a:lstStyle/>
          <a:p>
            <a:r>
              <a:rPr lang="id-ID" dirty="0" smtClean="0"/>
              <a:t>A. Manual perwalian ke 3 sudah diunggah, untuk diarsipkan prodi (ada di web DA)</a:t>
            </a:r>
          </a:p>
          <a:p>
            <a:r>
              <a:rPr lang="id-ID" dirty="0" smtClean="0"/>
              <a:t>B. Mahasiswa DO (1915 mhs) sudah “dihilangkan” dari sim prodi, tapi masih terdapat didatabase yang bisa diakses oleh DA,  dan pusdasim, warek 1.</a:t>
            </a:r>
          </a:p>
          <a:p>
            <a:r>
              <a:rPr lang="id-ID" dirty="0" smtClean="0"/>
              <a:t>C.Bgm dengan mhs yang tidak hadir apakah bisa diakomodir bila alasannya dapat diterima.</a:t>
            </a:r>
          </a:p>
          <a:p>
            <a:r>
              <a:rPr lang="id-ID" dirty="0" smtClean="0"/>
              <a:t>D.Semester ganjil akan jalan jalan presensi online dan manual</a:t>
            </a:r>
          </a:p>
          <a:p>
            <a:r>
              <a:rPr lang="id-ID" dirty="0" smtClean="0"/>
              <a:t>E. Bgm dengan wifi untuk presensi online?</a:t>
            </a:r>
          </a:p>
          <a:p>
            <a:r>
              <a:rPr lang="id-ID" dirty="0" smtClean="0"/>
              <a:t>F.Bagaimana untuk presesnsi untuk pratikum? Jawab: Teori dan praktik sama formatnya</a:t>
            </a:r>
          </a:p>
          <a:p>
            <a:r>
              <a:rPr lang="id-ID" dirty="0" smtClean="0"/>
              <a:t>G. Kaprodi mempunyai akses pada beberapa sim jurusan.</a:t>
            </a:r>
          </a:p>
          <a:p>
            <a:r>
              <a:rPr lang="id-ID" dirty="0" smtClean="0"/>
              <a:t>H. Susun RPS yang digunakan di tahun 1 utuk kurikulum 2019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96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311</TotalTime>
  <Words>676</Words>
  <Application>Microsoft Office PowerPoint</Application>
  <PresentationFormat>Widescreen</PresentationFormat>
  <Paragraphs>183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Rapat Koordinasi Bidang Akademik</vt:lpstr>
      <vt:lpstr>Agenda </vt:lpstr>
      <vt:lpstr>Evaluasi Lulusan</vt:lpstr>
      <vt:lpstr>Agenda 3: Sosialisasi APS</vt:lpstr>
      <vt:lpstr>RTL……</vt:lpstr>
      <vt:lpstr>RTL: Persiapan akreditasi</vt:lpstr>
      <vt:lpstr>Notulensi Rapat: 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Koordinasi Bidang Akademik</dc:title>
  <dc:creator>Windows User</dc:creator>
  <cp:lastModifiedBy>Windows User</cp:lastModifiedBy>
  <cp:revision>19</cp:revision>
  <dcterms:created xsi:type="dcterms:W3CDTF">2019-07-04T11:30:33Z</dcterms:created>
  <dcterms:modified xsi:type="dcterms:W3CDTF">2019-07-05T03:45:00Z</dcterms:modified>
</cp:coreProperties>
</file>